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87" r:id="rId3"/>
    <p:sldId id="288" r:id="rId4"/>
    <p:sldId id="264" r:id="rId5"/>
    <p:sldId id="265" r:id="rId6"/>
    <p:sldId id="266" r:id="rId7"/>
    <p:sldId id="267" r:id="rId8"/>
    <p:sldId id="268" r:id="rId9"/>
    <p:sldId id="269" r:id="rId10"/>
    <p:sldId id="284" r:id="rId11"/>
    <p:sldId id="257" r:id="rId12"/>
    <p:sldId id="258" r:id="rId13"/>
    <p:sldId id="259" r:id="rId14"/>
    <p:sldId id="261" r:id="rId15"/>
    <p:sldId id="263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9" r:id="rId26"/>
    <p:sldId id="290" r:id="rId27"/>
    <p:sldId id="291" r:id="rId28"/>
    <p:sldId id="292" r:id="rId29"/>
    <p:sldId id="293" r:id="rId30"/>
    <p:sldId id="281" r:id="rId31"/>
    <p:sldId id="282" r:id="rId32"/>
    <p:sldId id="283" r:id="rId33"/>
    <p:sldId id="285" r:id="rId34"/>
    <p:sldId id="286" r:id="rId3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8" userDrawn="1">
          <p15:clr>
            <a:srgbClr val="A4A3A4"/>
          </p15:clr>
        </p15:guide>
        <p15:guide id="2" pos="21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evin Sapp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BA47"/>
    <a:srgbClr val="4C4C4C"/>
    <a:srgbClr val="404040"/>
    <a:srgbClr val="004587"/>
    <a:srgbClr val="4CA941"/>
    <a:srgbClr val="757679"/>
    <a:srgbClr val="00202D"/>
    <a:srgbClr val="002F41"/>
    <a:srgbClr val="E6E7E8"/>
    <a:srgbClr val="AF8A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37" autoAdjust="0"/>
    <p:restoredTop sz="90378" autoAdjust="0"/>
  </p:normalViewPr>
  <p:slideViewPr>
    <p:cSldViewPr snapToGrid="0" snapToObjects="1">
      <p:cViewPr>
        <p:scale>
          <a:sx n="195" d="100"/>
          <a:sy n="195" d="100"/>
        </p:scale>
        <p:origin x="-2064" y="-1000"/>
      </p:cViewPr>
      <p:guideLst>
        <p:guide orient="horz" pos="708"/>
        <p:guide pos="21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40" d="100"/>
        <a:sy n="2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commentAuthors" Target="commentAuthors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3D4D2-1478-254E-A00F-FC03528E923D}" type="datetimeFigureOut">
              <a:rPr lang="en-US" smtClean="0"/>
              <a:t>7/26/16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448850-C38F-C240-8EF1-9F58A6A5D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066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448850-C38F-C240-8EF1-9F58A6A5D0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254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448850-C38F-C240-8EF1-9F58A6A5D09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859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448850-C38F-C240-8EF1-9F58A6A5D09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682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448850-C38F-C240-8EF1-9F58A6A5D09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510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448850-C38F-C240-8EF1-9F58A6A5D0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13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448850-C38F-C240-8EF1-9F58A6A5D09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804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448850-C38F-C240-8EF1-9F58A6A5D09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868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448850-C38F-C240-8EF1-9F58A6A5D09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851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448850-C38F-C240-8EF1-9F58A6A5D09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029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448850-C38F-C240-8EF1-9F58A6A5D09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40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448850-C38F-C240-8EF1-9F58A6A5D09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26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Relationship Id="rId3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Relationship Id="rId3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Relationship Id="rId3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2350442"/>
            <a:ext cx="9144000" cy="18288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671792"/>
            <a:ext cx="7772400" cy="760132"/>
          </a:xfrm>
        </p:spPr>
        <p:txBody>
          <a:bodyPr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685800" y="3435168"/>
            <a:ext cx="7772400" cy="38727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854415"/>
            <a:ext cx="27432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848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465321"/>
            <a:ext cx="9148063" cy="6850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4640105"/>
            <a:ext cx="1221757" cy="30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81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670560" y="4465320"/>
            <a:ext cx="7863840" cy="0"/>
          </a:xfrm>
          <a:prstGeom prst="line">
            <a:avLst/>
          </a:prstGeom>
          <a:ln w="1905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4640105"/>
            <a:ext cx="1221757" cy="30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0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Comparis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70560" y="129779"/>
            <a:ext cx="7853680" cy="685800"/>
          </a:xfrm>
        </p:spPr>
        <p:txBody>
          <a:bodyPr>
            <a:noAutofit/>
          </a:bodyPr>
          <a:lstStyle>
            <a:lvl1pPr algn="l">
              <a:defRPr sz="3600" b="0">
                <a:solidFill>
                  <a:srgbClr val="5DBA47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0"/>
          </p:nvPr>
        </p:nvSpPr>
        <p:spPr>
          <a:xfrm>
            <a:off x="4866640" y="1038225"/>
            <a:ext cx="3657600" cy="3086100"/>
          </a:xfr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lIns="182880" tIns="228600" rIns="182880" bIns="228600">
            <a:normAutofit/>
          </a:bodyPr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1800">
                <a:solidFill>
                  <a:srgbClr val="4C4C4C"/>
                </a:solidFill>
                <a:latin typeface="Helvetica"/>
                <a:cs typeface="Helvetica"/>
              </a:defRPr>
            </a:lvl1pPr>
            <a:lvl2pPr marL="742950" indent="-285750">
              <a:buClr>
                <a:schemeClr val="accent2"/>
              </a:buClr>
              <a:buFont typeface="Arial"/>
              <a:buChar char="•"/>
              <a:defRPr sz="1600">
                <a:solidFill>
                  <a:srgbClr val="4C4C4C"/>
                </a:solidFill>
                <a:latin typeface="Helvetica"/>
                <a:cs typeface="Helvetica"/>
              </a:defRPr>
            </a:lvl2pPr>
            <a:lvl3pPr marL="1143000" indent="-228600">
              <a:buClr>
                <a:schemeClr val="accent3"/>
              </a:buClr>
              <a:buFont typeface="Wingdings" charset="2"/>
              <a:buChar char="§"/>
              <a:defRPr sz="1400">
                <a:solidFill>
                  <a:srgbClr val="4C4C4C"/>
                </a:solidFill>
                <a:latin typeface="Helvetica"/>
                <a:cs typeface="Helvetica"/>
              </a:defRPr>
            </a:lvl3pPr>
            <a:lvl4pPr marL="1600200" indent="-228600">
              <a:buClr>
                <a:schemeClr val="accent5"/>
              </a:buClr>
              <a:buFont typeface="Arial"/>
              <a:buChar char="•"/>
              <a:defRPr sz="1200">
                <a:solidFill>
                  <a:srgbClr val="4C4C4C"/>
                </a:solidFill>
                <a:latin typeface="Helvetica"/>
                <a:cs typeface="Helvetica"/>
              </a:defRPr>
            </a:lvl4pPr>
            <a:lvl5pPr marL="2057400" indent="-228600">
              <a:buClr>
                <a:schemeClr val="accent6"/>
              </a:buClr>
              <a:buFont typeface="Wingdings" charset="2"/>
              <a:buChar char="§"/>
              <a:defRPr sz="1200">
                <a:solidFill>
                  <a:srgbClr val="4C4C4C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772861" y="1038225"/>
            <a:ext cx="3657600" cy="3086100"/>
          </a:xfr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lIns="182880" tIns="228600" rIns="182880" bIns="228600">
            <a:normAutofit/>
          </a:bodyPr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1800">
                <a:solidFill>
                  <a:srgbClr val="4C4C4C"/>
                </a:solidFill>
                <a:latin typeface="Helvetica"/>
                <a:cs typeface="Helvetica"/>
              </a:defRPr>
            </a:lvl1pPr>
            <a:lvl2pPr marL="742950" indent="-285750">
              <a:buClr>
                <a:schemeClr val="accent2"/>
              </a:buClr>
              <a:buFont typeface="Arial"/>
              <a:buChar char="•"/>
              <a:defRPr sz="1600">
                <a:solidFill>
                  <a:srgbClr val="4C4C4C"/>
                </a:solidFill>
                <a:latin typeface="Helvetica"/>
                <a:cs typeface="Helvetica"/>
              </a:defRPr>
            </a:lvl2pPr>
            <a:lvl3pPr marL="1143000" indent="-228600">
              <a:buClr>
                <a:schemeClr val="accent3"/>
              </a:buClr>
              <a:buFont typeface="Wingdings" charset="2"/>
              <a:buChar char="§"/>
              <a:defRPr sz="1400">
                <a:solidFill>
                  <a:srgbClr val="4C4C4C"/>
                </a:solidFill>
                <a:latin typeface="Helvetica"/>
                <a:cs typeface="Helvetica"/>
              </a:defRPr>
            </a:lvl3pPr>
            <a:lvl4pPr marL="1600200" indent="-228600">
              <a:buClr>
                <a:schemeClr val="accent5"/>
              </a:buClr>
              <a:buFont typeface="Arial"/>
              <a:buChar char="•"/>
              <a:defRPr sz="1200">
                <a:solidFill>
                  <a:srgbClr val="4C4C4C"/>
                </a:solidFill>
                <a:latin typeface="Helvetica"/>
                <a:cs typeface="Helvetica"/>
              </a:defRPr>
            </a:lvl4pPr>
            <a:lvl5pPr marL="2057400" indent="-228600">
              <a:buClr>
                <a:schemeClr val="accent6"/>
              </a:buClr>
              <a:buFont typeface="Wingdings" charset="2"/>
              <a:buChar char="§"/>
              <a:defRPr sz="1200">
                <a:solidFill>
                  <a:srgbClr val="4C4C4C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 descr="PulseSecure_Texture_v1_SteelGrey.jpg"/>
          <p:cNvPicPr>
            <a:picLocks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465320"/>
            <a:ext cx="9154160" cy="685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4640105"/>
            <a:ext cx="1238726" cy="30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103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Comparis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70560" y="129779"/>
            <a:ext cx="7853680" cy="685800"/>
          </a:xfrm>
        </p:spPr>
        <p:txBody>
          <a:bodyPr>
            <a:noAutofit/>
          </a:bodyPr>
          <a:lstStyle>
            <a:lvl1pPr algn="l">
              <a:defRPr sz="3600" b="0">
                <a:solidFill>
                  <a:srgbClr val="5DBA47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3" name="Picture 12"/>
          <p:cNvPicPr>
            <a:picLocks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465321"/>
            <a:ext cx="9148063" cy="6850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4640105"/>
            <a:ext cx="1221757" cy="30861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4866640" y="1038225"/>
            <a:ext cx="3657600" cy="3086100"/>
          </a:xfr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lIns="182880" tIns="228600" rIns="182880" bIns="228600">
            <a:normAutofit/>
          </a:bodyPr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1800">
                <a:solidFill>
                  <a:srgbClr val="4C4C4C"/>
                </a:solidFill>
                <a:latin typeface="Helvetica"/>
                <a:cs typeface="Helvetica"/>
              </a:defRPr>
            </a:lvl1pPr>
            <a:lvl2pPr marL="742950" indent="-285750">
              <a:buClr>
                <a:schemeClr val="accent2"/>
              </a:buClr>
              <a:buFont typeface="Arial"/>
              <a:buChar char="•"/>
              <a:defRPr sz="1600">
                <a:solidFill>
                  <a:srgbClr val="4C4C4C"/>
                </a:solidFill>
                <a:latin typeface="Helvetica"/>
                <a:cs typeface="Helvetica"/>
              </a:defRPr>
            </a:lvl2pPr>
            <a:lvl3pPr marL="1143000" indent="-228600">
              <a:buClr>
                <a:schemeClr val="accent3"/>
              </a:buClr>
              <a:buFont typeface="Wingdings" charset="2"/>
              <a:buChar char="§"/>
              <a:defRPr sz="1400">
                <a:solidFill>
                  <a:srgbClr val="4C4C4C"/>
                </a:solidFill>
                <a:latin typeface="Helvetica"/>
                <a:cs typeface="Helvetica"/>
              </a:defRPr>
            </a:lvl3pPr>
            <a:lvl4pPr marL="1600200" indent="-228600">
              <a:buClr>
                <a:schemeClr val="accent5"/>
              </a:buClr>
              <a:buFont typeface="Arial"/>
              <a:buChar char="•"/>
              <a:defRPr sz="1200">
                <a:solidFill>
                  <a:srgbClr val="4C4C4C"/>
                </a:solidFill>
                <a:latin typeface="Helvetica"/>
                <a:cs typeface="Helvetica"/>
              </a:defRPr>
            </a:lvl4pPr>
            <a:lvl5pPr marL="2057400" indent="-228600">
              <a:buClr>
                <a:schemeClr val="accent6"/>
              </a:buClr>
              <a:buFont typeface="Wingdings" charset="2"/>
              <a:buChar char="§"/>
              <a:defRPr sz="1200">
                <a:solidFill>
                  <a:srgbClr val="4C4C4C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72861" y="1038225"/>
            <a:ext cx="3657600" cy="3086100"/>
          </a:xfr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lIns="182880" tIns="228600" rIns="182880" bIns="228600">
            <a:normAutofit/>
          </a:bodyPr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1800">
                <a:solidFill>
                  <a:srgbClr val="4C4C4C"/>
                </a:solidFill>
                <a:latin typeface="Helvetica"/>
                <a:cs typeface="Helvetica"/>
              </a:defRPr>
            </a:lvl1pPr>
            <a:lvl2pPr marL="742950" indent="-285750">
              <a:buClr>
                <a:schemeClr val="accent2"/>
              </a:buClr>
              <a:buFont typeface="Arial"/>
              <a:buChar char="•"/>
              <a:defRPr sz="1600">
                <a:solidFill>
                  <a:srgbClr val="4C4C4C"/>
                </a:solidFill>
                <a:latin typeface="Helvetica"/>
                <a:cs typeface="Helvetica"/>
              </a:defRPr>
            </a:lvl2pPr>
            <a:lvl3pPr marL="1143000" indent="-228600">
              <a:buClr>
                <a:schemeClr val="accent3"/>
              </a:buClr>
              <a:buFont typeface="Wingdings" charset="2"/>
              <a:buChar char="§"/>
              <a:defRPr sz="1400">
                <a:solidFill>
                  <a:srgbClr val="4C4C4C"/>
                </a:solidFill>
                <a:latin typeface="Helvetica"/>
                <a:cs typeface="Helvetica"/>
              </a:defRPr>
            </a:lvl3pPr>
            <a:lvl4pPr marL="1600200" indent="-228600">
              <a:buClr>
                <a:schemeClr val="accent5"/>
              </a:buClr>
              <a:buFont typeface="Arial"/>
              <a:buChar char="•"/>
              <a:defRPr sz="1200">
                <a:solidFill>
                  <a:srgbClr val="4C4C4C"/>
                </a:solidFill>
                <a:latin typeface="Helvetica"/>
                <a:cs typeface="Helvetica"/>
              </a:defRPr>
            </a:lvl4pPr>
            <a:lvl5pPr marL="2057400" indent="-228600">
              <a:buClr>
                <a:schemeClr val="accent6"/>
              </a:buClr>
              <a:buFont typeface="Wingdings" charset="2"/>
              <a:buChar char="§"/>
              <a:defRPr sz="1200">
                <a:solidFill>
                  <a:srgbClr val="4C4C4C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088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Comparis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70560" y="129779"/>
            <a:ext cx="7853680" cy="685800"/>
          </a:xfrm>
        </p:spPr>
        <p:txBody>
          <a:bodyPr>
            <a:noAutofit/>
          </a:bodyPr>
          <a:lstStyle>
            <a:lvl1pPr algn="l">
              <a:defRPr sz="3600" b="0">
                <a:solidFill>
                  <a:srgbClr val="5DBA47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70560" y="4465320"/>
            <a:ext cx="7863840" cy="0"/>
          </a:xfrm>
          <a:prstGeom prst="line">
            <a:avLst/>
          </a:prstGeom>
          <a:ln w="1905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4640105"/>
            <a:ext cx="1221757" cy="308610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4866640" y="1038225"/>
            <a:ext cx="3657600" cy="3086100"/>
          </a:xfr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lIns="182880" tIns="228600" rIns="182880" bIns="228600">
            <a:normAutofit/>
          </a:bodyPr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1800">
                <a:solidFill>
                  <a:srgbClr val="4C4C4C"/>
                </a:solidFill>
                <a:latin typeface="Helvetica"/>
                <a:cs typeface="Helvetica"/>
              </a:defRPr>
            </a:lvl1pPr>
            <a:lvl2pPr marL="742950" indent="-285750">
              <a:buClr>
                <a:schemeClr val="accent2"/>
              </a:buClr>
              <a:buFont typeface="Arial"/>
              <a:buChar char="•"/>
              <a:defRPr sz="1600">
                <a:solidFill>
                  <a:srgbClr val="4C4C4C"/>
                </a:solidFill>
                <a:latin typeface="Helvetica"/>
                <a:cs typeface="Helvetica"/>
              </a:defRPr>
            </a:lvl2pPr>
            <a:lvl3pPr marL="1143000" indent="-228600">
              <a:buClr>
                <a:schemeClr val="accent3"/>
              </a:buClr>
              <a:buFont typeface="Wingdings" charset="2"/>
              <a:buChar char="§"/>
              <a:defRPr sz="1400">
                <a:solidFill>
                  <a:srgbClr val="4C4C4C"/>
                </a:solidFill>
                <a:latin typeface="Helvetica"/>
                <a:cs typeface="Helvetica"/>
              </a:defRPr>
            </a:lvl3pPr>
            <a:lvl4pPr marL="1600200" indent="-228600">
              <a:buClr>
                <a:schemeClr val="accent5"/>
              </a:buClr>
              <a:buFont typeface="Arial"/>
              <a:buChar char="•"/>
              <a:defRPr sz="1200">
                <a:solidFill>
                  <a:srgbClr val="4C4C4C"/>
                </a:solidFill>
                <a:latin typeface="Helvetica"/>
                <a:cs typeface="Helvetica"/>
              </a:defRPr>
            </a:lvl4pPr>
            <a:lvl5pPr marL="2057400" indent="-228600">
              <a:buClr>
                <a:schemeClr val="accent6"/>
              </a:buClr>
              <a:buFont typeface="Wingdings" charset="2"/>
              <a:buChar char="§"/>
              <a:defRPr sz="1200">
                <a:solidFill>
                  <a:srgbClr val="4C4C4C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772861" y="1038225"/>
            <a:ext cx="3657600" cy="3086100"/>
          </a:xfr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lIns="182880" tIns="228600" rIns="182880" bIns="228600">
            <a:normAutofit/>
          </a:bodyPr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1800">
                <a:solidFill>
                  <a:srgbClr val="4C4C4C"/>
                </a:solidFill>
                <a:latin typeface="Helvetica"/>
                <a:cs typeface="Helvetica"/>
              </a:defRPr>
            </a:lvl1pPr>
            <a:lvl2pPr marL="742950" indent="-285750">
              <a:buClr>
                <a:schemeClr val="accent2"/>
              </a:buClr>
              <a:buFont typeface="Arial"/>
              <a:buChar char="•"/>
              <a:defRPr sz="1600">
                <a:solidFill>
                  <a:srgbClr val="4C4C4C"/>
                </a:solidFill>
                <a:latin typeface="Helvetica"/>
                <a:cs typeface="Helvetica"/>
              </a:defRPr>
            </a:lvl2pPr>
            <a:lvl3pPr marL="1143000" indent="-228600">
              <a:buClr>
                <a:schemeClr val="accent3"/>
              </a:buClr>
              <a:buFont typeface="Wingdings" charset="2"/>
              <a:buChar char="§"/>
              <a:defRPr sz="1400">
                <a:solidFill>
                  <a:srgbClr val="4C4C4C"/>
                </a:solidFill>
                <a:latin typeface="Helvetica"/>
                <a:cs typeface="Helvetica"/>
              </a:defRPr>
            </a:lvl3pPr>
            <a:lvl4pPr marL="1600200" indent="-228600">
              <a:buClr>
                <a:schemeClr val="accent5"/>
              </a:buClr>
              <a:buFont typeface="Arial"/>
              <a:buChar char="•"/>
              <a:defRPr sz="1200">
                <a:solidFill>
                  <a:srgbClr val="4C4C4C"/>
                </a:solidFill>
                <a:latin typeface="Helvetica"/>
                <a:cs typeface="Helvetica"/>
              </a:defRPr>
            </a:lvl4pPr>
            <a:lvl5pPr marL="2057400" indent="-228600">
              <a:buClr>
                <a:schemeClr val="accent6"/>
              </a:buClr>
              <a:buFont typeface="Wingdings" charset="2"/>
              <a:buChar char="§"/>
              <a:defRPr sz="1200">
                <a:solidFill>
                  <a:srgbClr val="4C4C4C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7173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D50BD3-B545-BE40-A5F8-1B267C3C8F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97322"/>
      </p:ext>
    </p:extLst>
  </p:cSld>
  <p:clrMapOvr>
    <a:masterClrMapping/>
  </p:clrMapOvr>
  <p:transition>
    <p:pull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4" y="1328737"/>
            <a:ext cx="3857625" cy="33480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6139" y="1328737"/>
            <a:ext cx="3857625" cy="33480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DF8831-EE49-AE45-A90C-B5D4B64FFB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40219"/>
      </p:ext>
    </p:extLst>
  </p:cSld>
  <p:clrMapOvr>
    <a:masterClrMapping/>
  </p:clrMapOvr>
  <p:transition>
    <p:pull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Title Slide">
    <p:bg>
      <p:bgPr>
        <a:blipFill rotWithShape="1">
          <a:blip r:embed="rId2">
            <a:alphaModFix amt="5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350442"/>
            <a:ext cx="9144000" cy="18288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671792"/>
            <a:ext cx="7772400" cy="760132"/>
          </a:xfrm>
        </p:spPr>
        <p:txBody>
          <a:bodyPr>
            <a:noAutofit/>
          </a:bodyPr>
          <a:lstStyle>
            <a:lvl1pPr algn="l">
              <a:defRPr sz="3600" b="0" i="0">
                <a:solidFill>
                  <a:schemeClr val="accent1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685800" y="3435168"/>
            <a:ext cx="7772400" cy="38727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846060"/>
            <a:ext cx="27432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67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350442"/>
            <a:ext cx="9144000" cy="1828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671792"/>
            <a:ext cx="7772400" cy="760132"/>
          </a:xfrm>
        </p:spPr>
        <p:txBody>
          <a:bodyPr>
            <a:noAutofit/>
          </a:bodyPr>
          <a:lstStyle>
            <a:lvl1pPr algn="l">
              <a:defRPr sz="3600" b="0" i="0">
                <a:solidFill>
                  <a:schemeClr val="accent1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685800" y="3435168"/>
            <a:ext cx="7772400" cy="38727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846060"/>
            <a:ext cx="27432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999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Chapter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ulseSecure_Texture_v1_SteelGrey.jpg"/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22120"/>
            <a:ext cx="9154160" cy="27432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713655"/>
            <a:ext cx="7772400" cy="760132"/>
          </a:xfrm>
        </p:spPr>
        <p:txBody>
          <a:bodyPr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4640105"/>
            <a:ext cx="1221757" cy="30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22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Chapt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22120"/>
            <a:ext cx="9144000" cy="27432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713655"/>
            <a:ext cx="7772400" cy="760132"/>
          </a:xfrm>
        </p:spPr>
        <p:txBody>
          <a:bodyPr>
            <a:noAutofit/>
          </a:bodyPr>
          <a:lstStyle>
            <a:lvl1pPr algn="l">
              <a:defRPr sz="3600" b="0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4640105"/>
            <a:ext cx="1221757" cy="30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01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Conten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ulseSecure_Texture_v1_SteelGrey.jpg"/>
          <p:cNvPicPr>
            <a:picLocks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465320"/>
            <a:ext cx="9154160" cy="6858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70560" y="129779"/>
            <a:ext cx="7853680" cy="685800"/>
          </a:xfrm>
        </p:spPr>
        <p:txBody>
          <a:bodyPr>
            <a:noAutofit/>
          </a:bodyPr>
          <a:lstStyle>
            <a:lvl1pPr algn="l">
              <a:defRPr sz="3600" b="0">
                <a:solidFill>
                  <a:srgbClr val="5DBA47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70560" y="1046561"/>
            <a:ext cx="7853680" cy="3257550"/>
          </a:xfrm>
        </p:spPr>
        <p:txBody>
          <a:bodyPr tIns="45720">
            <a:normAutofit/>
          </a:bodyPr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000">
                <a:solidFill>
                  <a:srgbClr val="4C4C4C"/>
                </a:solidFill>
                <a:latin typeface="Helvetica"/>
                <a:cs typeface="Helvetica"/>
              </a:defRPr>
            </a:lvl1pPr>
            <a:lvl2pPr marL="742950" indent="-285750">
              <a:buClr>
                <a:schemeClr val="accent2"/>
              </a:buClr>
              <a:buFont typeface="Arial"/>
              <a:buChar char="•"/>
              <a:defRPr sz="1800">
                <a:solidFill>
                  <a:srgbClr val="4C4C4C"/>
                </a:solidFill>
                <a:latin typeface="Helvetica"/>
                <a:cs typeface="Helvetica"/>
              </a:defRPr>
            </a:lvl2pPr>
            <a:lvl3pPr marL="1143000" indent="-228600">
              <a:buClr>
                <a:schemeClr val="accent3"/>
              </a:buClr>
              <a:buFont typeface="Wingdings" charset="2"/>
              <a:buChar char="§"/>
              <a:defRPr sz="1600">
                <a:solidFill>
                  <a:srgbClr val="4C4C4C"/>
                </a:solidFill>
                <a:latin typeface="Helvetica"/>
                <a:cs typeface="Helvetica"/>
              </a:defRPr>
            </a:lvl3pPr>
            <a:lvl4pPr marL="1600200" indent="-228600">
              <a:buClr>
                <a:schemeClr val="accent5"/>
              </a:buClr>
              <a:buFont typeface="Arial"/>
              <a:buChar char="•"/>
              <a:defRPr sz="1400">
                <a:solidFill>
                  <a:srgbClr val="4C4C4C"/>
                </a:solidFill>
                <a:latin typeface="Helvetica"/>
                <a:cs typeface="Helvetica"/>
              </a:defRPr>
            </a:lvl4pPr>
            <a:lvl5pPr marL="2057400" indent="-228600">
              <a:buClr>
                <a:schemeClr val="accent6"/>
              </a:buClr>
              <a:buFont typeface="Wingdings" charset="2"/>
              <a:buChar char="§"/>
              <a:defRPr sz="1400">
                <a:solidFill>
                  <a:srgbClr val="4C4C4C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4640105"/>
            <a:ext cx="1238726" cy="30861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1478A-E251-9844-8EEF-047A8A0D1F2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991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Grey Conten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465321"/>
            <a:ext cx="9148063" cy="685037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70560" y="129779"/>
            <a:ext cx="7853680" cy="685800"/>
          </a:xfrm>
        </p:spPr>
        <p:txBody>
          <a:bodyPr>
            <a:noAutofit/>
          </a:bodyPr>
          <a:lstStyle>
            <a:lvl1pPr algn="l">
              <a:defRPr sz="3600" b="0">
                <a:solidFill>
                  <a:srgbClr val="5DBA47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70560" y="1046561"/>
            <a:ext cx="7853680" cy="3257550"/>
          </a:xfrm>
        </p:spPr>
        <p:txBody>
          <a:bodyPr tIns="45720">
            <a:normAutofit/>
          </a:bodyPr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000">
                <a:solidFill>
                  <a:srgbClr val="4C4C4C"/>
                </a:solidFill>
                <a:latin typeface="Helvetica"/>
                <a:cs typeface="Helvetica"/>
              </a:defRPr>
            </a:lvl1pPr>
            <a:lvl2pPr marL="742950" indent="-285750">
              <a:buClr>
                <a:schemeClr val="accent2"/>
              </a:buClr>
              <a:buFont typeface="Arial"/>
              <a:buChar char="•"/>
              <a:defRPr sz="1800">
                <a:solidFill>
                  <a:srgbClr val="4C4C4C"/>
                </a:solidFill>
                <a:latin typeface="Helvetica"/>
                <a:cs typeface="Helvetica"/>
              </a:defRPr>
            </a:lvl2pPr>
            <a:lvl3pPr marL="1143000" indent="-228600">
              <a:buClr>
                <a:schemeClr val="accent3"/>
              </a:buClr>
              <a:buFont typeface="Wingdings" charset="2"/>
              <a:buChar char="§"/>
              <a:defRPr sz="1600">
                <a:solidFill>
                  <a:srgbClr val="4C4C4C"/>
                </a:solidFill>
                <a:latin typeface="Helvetica"/>
                <a:cs typeface="Helvetica"/>
              </a:defRPr>
            </a:lvl3pPr>
            <a:lvl4pPr marL="1600200" indent="-228600">
              <a:buClr>
                <a:schemeClr val="accent5"/>
              </a:buClr>
              <a:buFont typeface="Arial"/>
              <a:buChar char="•"/>
              <a:defRPr sz="1400">
                <a:solidFill>
                  <a:srgbClr val="4C4C4C"/>
                </a:solidFill>
                <a:latin typeface="Helvetica"/>
                <a:cs typeface="Helvetica"/>
              </a:defRPr>
            </a:lvl4pPr>
            <a:lvl5pPr marL="2057400" indent="-228600">
              <a:buClr>
                <a:schemeClr val="accent6"/>
              </a:buClr>
              <a:buFont typeface="Wingdings" charset="2"/>
              <a:buChar char="§"/>
              <a:defRPr sz="1400">
                <a:solidFill>
                  <a:srgbClr val="4C4C4C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4640105"/>
            <a:ext cx="1221757" cy="30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544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Conten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70560" y="129779"/>
            <a:ext cx="7853680" cy="685800"/>
          </a:xfrm>
        </p:spPr>
        <p:txBody>
          <a:bodyPr>
            <a:noAutofit/>
          </a:bodyPr>
          <a:lstStyle>
            <a:lvl1pPr algn="l">
              <a:defRPr sz="3600" b="0">
                <a:solidFill>
                  <a:srgbClr val="5DBA47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70560" y="1046561"/>
            <a:ext cx="7853680" cy="3257550"/>
          </a:xfrm>
        </p:spPr>
        <p:txBody>
          <a:bodyPr tIns="45720">
            <a:normAutofit/>
          </a:bodyPr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000">
                <a:solidFill>
                  <a:srgbClr val="4C4C4C"/>
                </a:solidFill>
                <a:latin typeface="Helvetica"/>
                <a:cs typeface="Helvetica"/>
              </a:defRPr>
            </a:lvl1pPr>
            <a:lvl2pPr marL="742950" indent="-285750">
              <a:buClr>
                <a:schemeClr val="accent2"/>
              </a:buClr>
              <a:buFont typeface="Arial"/>
              <a:buChar char="•"/>
              <a:defRPr sz="1800">
                <a:solidFill>
                  <a:srgbClr val="4C4C4C"/>
                </a:solidFill>
                <a:latin typeface="Helvetica"/>
                <a:cs typeface="Helvetica"/>
              </a:defRPr>
            </a:lvl2pPr>
            <a:lvl3pPr marL="1143000" indent="-228600">
              <a:buClr>
                <a:schemeClr val="accent3"/>
              </a:buClr>
              <a:buFont typeface="Wingdings" charset="2"/>
              <a:buChar char="§"/>
              <a:defRPr sz="1600">
                <a:solidFill>
                  <a:srgbClr val="4C4C4C"/>
                </a:solidFill>
                <a:latin typeface="Helvetica"/>
                <a:cs typeface="Helvetica"/>
              </a:defRPr>
            </a:lvl3pPr>
            <a:lvl4pPr marL="1600200" indent="-228600">
              <a:buClr>
                <a:schemeClr val="accent5"/>
              </a:buClr>
              <a:buFont typeface="Arial"/>
              <a:buChar char="•"/>
              <a:defRPr sz="1400">
                <a:solidFill>
                  <a:srgbClr val="4C4C4C"/>
                </a:solidFill>
                <a:latin typeface="Helvetica"/>
                <a:cs typeface="Helvetica"/>
              </a:defRPr>
            </a:lvl4pPr>
            <a:lvl5pPr marL="2057400" indent="-228600">
              <a:buClr>
                <a:schemeClr val="accent6"/>
              </a:buClr>
              <a:buFont typeface="Wingdings" charset="2"/>
              <a:buChar char="§"/>
              <a:defRPr sz="1400">
                <a:solidFill>
                  <a:srgbClr val="4C4C4C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670560" y="4465320"/>
            <a:ext cx="7863840" cy="0"/>
          </a:xfrm>
          <a:prstGeom prst="line">
            <a:avLst/>
          </a:prstGeom>
          <a:ln w="1905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4640105"/>
            <a:ext cx="1221757" cy="30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488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ulseSecure_Texture_v1_SteelGrey.jpg"/>
          <p:cNvPicPr>
            <a:picLocks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465320"/>
            <a:ext cx="9154160" cy="685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4640105"/>
            <a:ext cx="1238726" cy="30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44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1478A-E251-9844-8EEF-047A8A0D1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751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9" r:id="rId2"/>
    <p:sldLayoutId id="2147483649" r:id="rId3"/>
    <p:sldLayoutId id="2147483691" r:id="rId4"/>
    <p:sldLayoutId id="2147483693" r:id="rId5"/>
    <p:sldLayoutId id="2147483665" r:id="rId6"/>
    <p:sldLayoutId id="2147483690" r:id="rId7"/>
    <p:sldLayoutId id="2147483695" r:id="rId8"/>
    <p:sldLayoutId id="2147483663" r:id="rId9"/>
    <p:sldLayoutId id="2147483692" r:id="rId10"/>
    <p:sldLayoutId id="2147483696" r:id="rId11"/>
    <p:sldLayoutId id="2147483694" r:id="rId12"/>
    <p:sldLayoutId id="2147483664" r:id="rId13"/>
    <p:sldLayoutId id="2147483697" r:id="rId14"/>
    <p:sldLayoutId id="2147483698" r:id="rId15"/>
    <p:sldLayoutId id="2147483701" r:id="rId16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hyperlink" Target="https://vpn.ps.kh-tech.net/dana-na/auth/saml-consumer.cgi" TargetMode="External"/><Relationship Id="rId6" Type="http://schemas.openxmlformats.org/officeDocument/2006/relationships/hyperlink" Target="https://hostname/okta" TargetMode="External"/><Relationship Id="rId7" Type="http://schemas.openxmlformats.org/officeDocument/2006/relationships/hyperlink" Target="https://vpn.ps.kh-tech.com/dana-na/auth/saml-endpoint.cgi?p=sp1" TargetMode="External"/><Relationship Id="rId8" Type="http://schemas.openxmlformats.org/officeDocument/2006/relationships/hyperlink" Target="https://vpn.ps.kh-tech.com/okta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Connect Secure w. </a:t>
            </a:r>
            <a:r>
              <a:rPr lang="en-US" dirty="0" err="1" smtClean="0"/>
              <a:t>Okta</a:t>
            </a:r>
            <a:r>
              <a:rPr lang="en-US" dirty="0" smtClean="0"/>
              <a:t> (SAML 2.0)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SAML 2.0 Setup and Configuration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83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Okta</a:t>
            </a:r>
            <a:r>
              <a:rPr lang="en-US" dirty="0"/>
              <a:t> – </a:t>
            </a:r>
            <a:r>
              <a:rPr lang="en-US" dirty="0" smtClean="0"/>
              <a:t>Assign Application to Group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040" y="815579"/>
            <a:ext cx="3781891" cy="31032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596" y="1130873"/>
            <a:ext cx="2619468" cy="24798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890" y="1673263"/>
            <a:ext cx="2277037" cy="231376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2777576" y="2172560"/>
            <a:ext cx="528020" cy="137504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314520" y="1732548"/>
            <a:ext cx="444407" cy="116878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287019" y="3266860"/>
            <a:ext cx="444407" cy="116878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1478A-E251-9844-8EEF-047A8A0D1F2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599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Secure – Set Up SAML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468" y="815579"/>
            <a:ext cx="4781864" cy="174886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857661" y="1258160"/>
            <a:ext cx="364384" cy="116877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1478A-E251-9844-8EEF-047A8A0D1F2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16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Secure – Set Up SAML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977" y="815579"/>
            <a:ext cx="6068845" cy="2333257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887582" y="1765639"/>
            <a:ext cx="405634" cy="13191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1478A-E251-9844-8EEF-047A8A0D1F2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98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Secure – Set Up SAML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409" y="815579"/>
            <a:ext cx="6127981" cy="18519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409" y="2981264"/>
            <a:ext cx="6094626" cy="1139257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2640073" y="2048807"/>
            <a:ext cx="756270" cy="185630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547159" y="2481943"/>
            <a:ext cx="515397" cy="171880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663795" y="3928016"/>
            <a:ext cx="281883" cy="135220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1478A-E251-9844-8EEF-047A8A0D1F2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0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Secure – Set Up SAML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461" y="815579"/>
            <a:ext cx="6135877" cy="2300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271" y="3180643"/>
            <a:ext cx="6280255" cy="1137013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351556" y="2917153"/>
            <a:ext cx="604775" cy="171880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596431" y="4059580"/>
            <a:ext cx="604775" cy="171880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1478A-E251-9844-8EEF-047A8A0D1F2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03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Secure – </a:t>
            </a:r>
            <a:r>
              <a:rPr lang="en-US" dirty="0" smtClean="0"/>
              <a:t>Metadata Provider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462" y="815579"/>
            <a:ext cx="6135876" cy="235161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529462" y="1761068"/>
            <a:ext cx="746225" cy="171880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1478A-E251-9844-8EEF-047A8A0D1F2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16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Secure – Metadata Provider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726" y="815579"/>
            <a:ext cx="6003348" cy="3433287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774041" y="1394814"/>
            <a:ext cx="604775" cy="171880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75311" y="1821925"/>
            <a:ext cx="419144" cy="110004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 rot="10800000">
            <a:off x="2929300" y="1876927"/>
            <a:ext cx="1544976" cy="338554"/>
            <a:chOff x="1278785" y="1687024"/>
            <a:chExt cx="742521" cy="338554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1278785" y="1856301"/>
              <a:ext cx="7425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 rot="10800000">
              <a:off x="1329534" y="1687024"/>
              <a:ext cx="6410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 smtClean="0"/>
                <a:t>Identity Provider metadata (</a:t>
              </a:r>
              <a:r>
                <a:rPr lang="en-US" sz="800" b="1" smtClean="0"/>
                <a:t>Link copied earlier)</a:t>
              </a:r>
              <a:endParaRPr lang="en-US" sz="800" b="1" dirty="0"/>
            </a:p>
          </p:txBody>
        </p:sp>
      </p:grpSp>
      <p:sp>
        <p:nvSpPr>
          <p:cNvPr id="14" name="Oval 13"/>
          <p:cNvSpPr/>
          <p:nvPr/>
        </p:nvSpPr>
        <p:spPr>
          <a:xfrm>
            <a:off x="2186310" y="3121335"/>
            <a:ext cx="391885" cy="11000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213810" y="3759008"/>
            <a:ext cx="604775" cy="171880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595726" y="4111361"/>
            <a:ext cx="514957" cy="13750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1478A-E251-9844-8EEF-047A8A0D1F2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82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4" grpId="0" animBg="1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Secure – Auth. Server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465" y="815579"/>
            <a:ext cx="5915870" cy="22542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465" y="2064085"/>
            <a:ext cx="5915870" cy="1078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7" y="815579"/>
            <a:ext cx="2125199" cy="1068406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3130647" y="1428341"/>
            <a:ext cx="604775" cy="171880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6535598" y="1401689"/>
            <a:ext cx="830677" cy="352163"/>
            <a:chOff x="6535598" y="1401689"/>
            <a:chExt cx="830677" cy="352163"/>
          </a:xfrm>
        </p:grpSpPr>
        <p:sp>
          <p:nvSpPr>
            <p:cNvPr id="8" name="Oval 7"/>
            <p:cNvSpPr/>
            <p:nvPr/>
          </p:nvSpPr>
          <p:spPr>
            <a:xfrm>
              <a:off x="6648550" y="1401689"/>
              <a:ext cx="604775" cy="171880"/>
            </a:xfrm>
            <a:prstGeom prst="ellipse">
              <a:avLst/>
            </a:prstGeom>
            <a:noFill/>
            <a:ln w="2857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535598" y="1538408"/>
              <a:ext cx="83067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/>
                <a:t>Click </a:t>
              </a:r>
              <a:r>
                <a:rPr lang="en-US" sz="800" smtClean="0"/>
                <a:t>to Refresh</a:t>
              </a:r>
              <a:endParaRPr lang="en-US" sz="800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1478A-E251-9844-8EEF-047A8A0D1F2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15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Secure – </a:t>
            </a:r>
            <a:r>
              <a:rPr lang="en-US" dirty="0" smtClean="0"/>
              <a:t>Auth. Server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338" y="815579"/>
            <a:ext cx="6012123" cy="1730107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691539" y="2145059"/>
            <a:ext cx="604775" cy="11000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489060" y="1256523"/>
            <a:ext cx="604775" cy="171880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1478A-E251-9844-8EEF-047A8A0D1F2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06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Secure – Auth. Server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546" y="810023"/>
            <a:ext cx="5964964" cy="3580537"/>
          </a:xfrm>
          <a:prstGeom prst="rect">
            <a:avLst/>
          </a:prstGeom>
          <a:effectLst>
            <a:softEdge rad="0"/>
          </a:effectLst>
        </p:spPr>
      </p:pic>
      <p:sp>
        <p:nvSpPr>
          <p:cNvPr id="7" name="Oval 6"/>
          <p:cNvSpPr/>
          <p:nvPr/>
        </p:nvSpPr>
        <p:spPr>
          <a:xfrm>
            <a:off x="1945921" y="1436913"/>
            <a:ext cx="604775" cy="144379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10800000">
            <a:off x="3116404" y="1801299"/>
            <a:ext cx="596198" cy="215444"/>
            <a:chOff x="1278785" y="1748579"/>
            <a:chExt cx="742521" cy="215444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1278785" y="1856301"/>
              <a:ext cx="7425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 rot="10800000">
              <a:off x="1367220" y="1748579"/>
              <a:ext cx="54923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 smtClean="0"/>
                <a:t>Select</a:t>
              </a:r>
              <a:endParaRPr lang="en-US" sz="8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 rot="10800000">
            <a:off x="3378999" y="2030493"/>
            <a:ext cx="596198" cy="215444"/>
            <a:chOff x="1278785" y="1748579"/>
            <a:chExt cx="742521" cy="215444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1278785" y="1856301"/>
              <a:ext cx="7425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 rot="10800000">
              <a:off x="1367220" y="1748579"/>
              <a:ext cx="54923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 smtClean="0"/>
                <a:t>Select</a:t>
              </a:r>
              <a:endParaRPr lang="en-US" sz="800" b="1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777856" y="1425824"/>
            <a:ext cx="1739402" cy="784830"/>
            <a:chOff x="3777856" y="1425824"/>
            <a:chExt cx="1739402" cy="784830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3777856" y="1801299"/>
              <a:ext cx="402258" cy="22231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183471" y="1425824"/>
              <a:ext cx="1333787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/>
                <a:t>This URL changes for every SAML Auth. Server. If more than one, you’ll need to change it in </a:t>
              </a:r>
              <a:r>
                <a:rPr lang="en-US" sz="900" dirty="0" err="1" smtClean="0"/>
                <a:t>Okta</a:t>
              </a:r>
              <a:r>
                <a:rPr lang="en-US" sz="900" dirty="0" smtClean="0"/>
                <a:t>.</a:t>
              </a:r>
              <a:endParaRPr lang="en-US" sz="900" dirty="0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1478A-E251-9844-8EEF-047A8A0D1F2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94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These instructions will show you how to configure Pulse Connect Secure (Service Provider) with Okta (Identity Provider).</a:t>
            </a:r>
          </a:p>
          <a:p>
            <a:r>
              <a:rPr lang="en-US" smtClean="0"/>
              <a:t>Do not select the Juniper application within Okta. It only supports SAML 1.1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1478A-E251-9844-8EEF-047A8A0D1F2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65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Secure – Auth. Server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205" y="815579"/>
            <a:ext cx="5962389" cy="3337536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567786" y="3953232"/>
            <a:ext cx="604775" cy="144379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1478A-E251-9844-8EEF-047A8A0D1F2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83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Secure – </a:t>
            </a:r>
            <a:r>
              <a:rPr lang="en-US" dirty="0" smtClean="0"/>
              <a:t>User Realm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316" y="815579"/>
            <a:ext cx="6098168" cy="356391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957253" y="1182532"/>
            <a:ext cx="604775" cy="99547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1478A-E251-9844-8EEF-047A8A0D1F2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46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Secure – User Realm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25" y="815579"/>
            <a:ext cx="6087750" cy="209963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553525" y="1515129"/>
            <a:ext cx="289025" cy="148666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1478A-E251-9844-8EEF-047A8A0D1F2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11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Secure – User Realm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870" y="815579"/>
            <a:ext cx="6079060" cy="320640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757194" y="1453254"/>
            <a:ext cx="604775" cy="144379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57194" y="2468192"/>
            <a:ext cx="714776" cy="130629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698414" y="3873321"/>
            <a:ext cx="604775" cy="144379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1478A-E251-9844-8EEF-047A8A0D1F2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88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Secure – </a:t>
            </a:r>
            <a:r>
              <a:rPr lang="en-US" dirty="0" smtClean="0"/>
              <a:t>Role Mapping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106" y="815579"/>
            <a:ext cx="6005452" cy="213387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505909" y="1925052"/>
            <a:ext cx="604775" cy="144379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1478A-E251-9844-8EEF-047A8A0D1F2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2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Secure – Role Mapping</a:t>
            </a:r>
            <a:endParaRPr lang="hr-HR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389" y="815579"/>
            <a:ext cx="6239546" cy="298344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1478A-E251-9844-8EEF-047A8A0D1F20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788173" y="1564988"/>
            <a:ext cx="725227" cy="15138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445945" y="1358972"/>
            <a:ext cx="364712" cy="142407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40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253" y="815579"/>
            <a:ext cx="6409493" cy="325755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400" y="1516454"/>
            <a:ext cx="2925420" cy="2571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Secure – Role Mapping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1478A-E251-9844-8EEF-047A8A0D1F20}" type="slidenum">
              <a:rPr lang="en-US" smtClean="0"/>
              <a:t>26</a:t>
            </a:fld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480876" y="1602464"/>
            <a:ext cx="725227" cy="15138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053987" y="2211053"/>
            <a:ext cx="618893" cy="16287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601664" y="2635014"/>
            <a:ext cx="1302747" cy="273364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694823" y="3594178"/>
            <a:ext cx="508911" cy="15138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3311230" y="2802329"/>
            <a:ext cx="1212114" cy="1148351"/>
            <a:chOff x="3433942" y="2819553"/>
            <a:chExt cx="1212114" cy="1148351"/>
          </a:xfrm>
        </p:grpSpPr>
        <p:sp>
          <p:nvSpPr>
            <p:cNvPr id="16" name="TextBox 15"/>
            <p:cNvSpPr txBox="1"/>
            <p:nvPr/>
          </p:nvSpPr>
          <p:spPr>
            <a:xfrm>
              <a:off x="3433942" y="3013797"/>
              <a:ext cx="121211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/>
                <a:t>samlMultiValAttr.groups</a:t>
              </a:r>
              <a:r>
                <a:rPr lang="en-US" sz="800" dirty="0"/>
                <a:t> </a:t>
              </a:r>
              <a:r>
                <a:rPr lang="en-US" sz="800" dirty="0" smtClean="0"/>
                <a:t>if the users are in more than 1 group.</a:t>
              </a:r>
            </a:p>
            <a:p>
              <a:pPr algn="ctr"/>
              <a:endParaRPr lang="en-US" sz="800" dirty="0"/>
            </a:p>
            <a:p>
              <a:pPr algn="ctr"/>
              <a:r>
                <a:rPr lang="en-US" sz="800" dirty="0" err="1" smtClean="0"/>
                <a:t>userAttr.groups</a:t>
              </a:r>
              <a:r>
                <a:rPr lang="en-US" sz="800" dirty="0" smtClean="0"/>
                <a:t> if the users are in single group.</a:t>
              </a:r>
              <a:endParaRPr lang="en-US" sz="700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V="1">
              <a:off x="4257106" y="2819553"/>
              <a:ext cx="388950" cy="19424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Oval 12"/>
          <p:cNvSpPr/>
          <p:nvPr/>
        </p:nvSpPr>
        <p:spPr>
          <a:xfrm>
            <a:off x="4632952" y="2423829"/>
            <a:ext cx="512956" cy="15138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964" y="1526670"/>
            <a:ext cx="2916954" cy="2556675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5220036" y="3587437"/>
            <a:ext cx="396993" cy="158126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73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13" grpId="0" animBg="1"/>
      <p:bldP spid="13" grpId="1" animBg="1"/>
      <p:bldP spid="2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Secure – Role Mapping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1478A-E251-9844-8EEF-047A8A0D1F20}" type="slidenum">
              <a:rPr lang="en-US" smtClean="0"/>
              <a:t>27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301" y="815579"/>
            <a:ext cx="6393398" cy="3257550"/>
          </a:xfrm>
        </p:spPr>
      </p:pic>
      <p:sp>
        <p:nvSpPr>
          <p:cNvPr id="10" name="Oval 9"/>
          <p:cNvSpPr/>
          <p:nvPr/>
        </p:nvSpPr>
        <p:spPr>
          <a:xfrm>
            <a:off x="1495696" y="1968224"/>
            <a:ext cx="600893" cy="15138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147320" y="1968223"/>
            <a:ext cx="341154" cy="151386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433528" y="3001083"/>
            <a:ext cx="356083" cy="12747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147320" y="2792347"/>
            <a:ext cx="341154" cy="151386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49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Secure – Role Mapping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673" y="815579"/>
            <a:ext cx="6397454" cy="325755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1478A-E251-9844-8EEF-047A8A0D1F20}" type="slidenum">
              <a:rPr lang="en-US" smtClean="0"/>
              <a:t>28</a:t>
            </a:fld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398673" y="3764367"/>
            <a:ext cx="600893" cy="15138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05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Secure – Role Mapping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100" y="815579"/>
            <a:ext cx="6236599" cy="225419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1478A-E251-9844-8EEF-047A8A0D1F20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411736" y="1728659"/>
            <a:ext cx="600893" cy="15138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25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>
          <a:xfrm>
            <a:off x="669924" y="1123950"/>
            <a:ext cx="3245997" cy="3257550"/>
          </a:xfrm>
          <a:prstGeom prst="roundRect">
            <a:avLst/>
          </a:prstGeom>
          <a:solidFill>
            <a:srgbClr val="5DBA4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Pulse Connect Secure</a:t>
            </a:r>
            <a:br>
              <a:rPr lang="en-US" dirty="0" smtClean="0"/>
            </a:br>
            <a:r>
              <a:rPr lang="en-US" dirty="0" smtClean="0"/>
              <a:t>(Service Provider)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5279507" y="1121734"/>
            <a:ext cx="3245997" cy="3257550"/>
          </a:xfrm>
          <a:prstGeom prst="roundRect">
            <a:avLst/>
          </a:prstGeom>
          <a:solidFill>
            <a:srgbClr val="5DBA4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 smtClean="0"/>
              <a:t>Okta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(Identity Provider)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SAML Process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1478A-E251-9844-8EEF-047A8A0D1F20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223" y="1148842"/>
            <a:ext cx="656079" cy="51517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2661082" y="1847980"/>
            <a:ext cx="1709277" cy="4079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727703" y="2347156"/>
            <a:ext cx="2731265" cy="3869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196430" y="2971800"/>
            <a:ext cx="2176447" cy="4460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28" idx="1"/>
          </p:cNvCxnSpPr>
          <p:nvPr/>
        </p:nvCxnSpPr>
        <p:spPr>
          <a:xfrm>
            <a:off x="3196429" y="3644509"/>
            <a:ext cx="1069784" cy="4396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26709" y="2148591"/>
            <a:ext cx="1856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000" dirty="0" err="1" smtClean="0"/>
              <a:t>vpn.ps.kh-tech.net</a:t>
            </a:r>
            <a:r>
              <a:rPr lang="en-US" sz="1000" dirty="0" smtClean="0"/>
              <a:t>/</a:t>
            </a:r>
            <a:r>
              <a:rPr lang="en-US" sz="1000" dirty="0" err="1" smtClean="0"/>
              <a:t>okta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626709" y="3390949"/>
            <a:ext cx="3347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vpn.ps.kh-tech.net</a:t>
            </a:r>
            <a:r>
              <a:rPr lang="en-US" sz="1000" dirty="0"/>
              <a:t>/dana-</a:t>
            </a:r>
            <a:r>
              <a:rPr lang="en-US" sz="1000" dirty="0" err="1"/>
              <a:t>na</a:t>
            </a:r>
            <a:r>
              <a:rPr lang="en-US" sz="1000" dirty="0"/>
              <a:t>/</a:t>
            </a:r>
            <a:r>
              <a:rPr lang="en-US" sz="1000" dirty="0" err="1"/>
              <a:t>auth</a:t>
            </a:r>
            <a:r>
              <a:rPr lang="en-US" sz="1000" dirty="0"/>
              <a:t>/</a:t>
            </a:r>
            <a:r>
              <a:rPr lang="en-US" sz="1000" dirty="0" err="1"/>
              <a:t>saml-consumer.cgi</a:t>
            </a:r>
            <a:endParaRPr lang="en-US" sz="1000" dirty="0"/>
          </a:p>
        </p:txBody>
      </p:sp>
      <p:sp>
        <p:nvSpPr>
          <p:cNvPr id="23" name="Rectangle 22"/>
          <p:cNvSpPr/>
          <p:nvPr/>
        </p:nvSpPr>
        <p:spPr>
          <a:xfrm>
            <a:off x="5376671" y="2588375"/>
            <a:ext cx="314503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https://dev-342677.oktapreview.com/app/pulsesecurellcdev342677_pulseconnectsecure_2/exk6jdyer64ZIXuX50h7/</a:t>
            </a:r>
            <a:r>
              <a:rPr lang="en-US" sz="1000" dirty="0" err="1"/>
              <a:t>sso</a:t>
            </a:r>
            <a:r>
              <a:rPr lang="en-US" sz="1000" dirty="0"/>
              <a:t>/</a:t>
            </a:r>
            <a:r>
              <a:rPr lang="en-US" sz="1000" dirty="0" err="1"/>
              <a:t>saml</a:t>
            </a:r>
            <a:endParaRPr lang="en-US" sz="10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213" y="3774118"/>
            <a:ext cx="620014" cy="62001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094080" y="1516923"/>
            <a:ext cx="955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Browser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42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Secure – </a:t>
            </a:r>
            <a:r>
              <a:rPr lang="en-US" dirty="0" smtClean="0"/>
              <a:t>Sign-in Policy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86" y="815579"/>
            <a:ext cx="6127628" cy="21132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169" y="821929"/>
            <a:ext cx="2465456" cy="112102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892745" y="1164137"/>
            <a:ext cx="604775" cy="12152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1478A-E251-9844-8EEF-047A8A0D1F2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86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Secure – Sign-in Policy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684" y="815579"/>
            <a:ext cx="6101431" cy="3328053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479554" y="2540678"/>
            <a:ext cx="604775" cy="144379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1478A-E251-9844-8EEF-047A8A0D1F20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7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072" y="815579"/>
            <a:ext cx="6010656" cy="33920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Secure – Sign-in Policy</a:t>
            </a:r>
          </a:p>
        </p:txBody>
      </p:sp>
      <p:sp>
        <p:nvSpPr>
          <p:cNvPr id="5" name="Oval 4"/>
          <p:cNvSpPr/>
          <p:nvPr/>
        </p:nvSpPr>
        <p:spPr>
          <a:xfrm>
            <a:off x="2235825" y="1467004"/>
            <a:ext cx="604775" cy="144379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707582" y="3125070"/>
            <a:ext cx="604775" cy="144379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312357" y="3025082"/>
            <a:ext cx="362091" cy="99987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072" y="2918480"/>
            <a:ext cx="2113654" cy="701937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749980" y="4021173"/>
            <a:ext cx="604775" cy="144379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1478A-E251-9844-8EEF-047A8A0D1F2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13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vpn.ps.kh-tech.net</a:t>
            </a:r>
            <a:r>
              <a:rPr lang="en-US" dirty="0"/>
              <a:t>/</a:t>
            </a:r>
            <a:r>
              <a:rPr lang="en-US" dirty="0" err="1"/>
              <a:t>okta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512" y="815579"/>
            <a:ext cx="4149775" cy="336453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1478A-E251-9844-8EEF-047A8A0D1F2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58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vpn.ps.kh-tech.net</a:t>
            </a:r>
            <a:r>
              <a:rPr lang="en-US" dirty="0"/>
              <a:t>/</a:t>
            </a:r>
            <a:r>
              <a:rPr lang="en-US" dirty="0" err="1"/>
              <a:t>okta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815579"/>
            <a:ext cx="7853680" cy="141674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1478A-E251-9844-8EEF-047A8A0D1F2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61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Okta – Create New Application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47750"/>
            <a:ext cx="7853680" cy="15557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2835626"/>
            <a:ext cx="7853680" cy="162304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114462" y="1753173"/>
            <a:ext cx="708144" cy="247507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84312" y="4071257"/>
            <a:ext cx="1158238" cy="247507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1478A-E251-9844-8EEF-047A8A0D1F2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47750"/>
            <a:ext cx="7853681" cy="26460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723" y="1477321"/>
            <a:ext cx="5485353" cy="22164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Okta</a:t>
            </a:r>
            <a:r>
              <a:rPr lang="en-US" dirty="0"/>
              <a:t> – Create New Application</a:t>
            </a:r>
          </a:p>
        </p:txBody>
      </p:sp>
      <p:sp>
        <p:nvSpPr>
          <p:cNvPr id="7" name="Oval 6"/>
          <p:cNvSpPr/>
          <p:nvPr/>
        </p:nvSpPr>
        <p:spPr>
          <a:xfrm>
            <a:off x="1299412" y="3066334"/>
            <a:ext cx="935024" cy="29563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885629" y="2468193"/>
            <a:ext cx="768873" cy="220006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761408" y="3368843"/>
            <a:ext cx="673768" cy="206256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1478A-E251-9844-8EEF-047A8A0D1F2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29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Okta</a:t>
            </a:r>
            <a:r>
              <a:rPr lang="en-US" dirty="0"/>
              <a:t> – Create New Application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47750"/>
            <a:ext cx="4901307" cy="3120213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530071" y="1540042"/>
            <a:ext cx="1100028" cy="29563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716379" y="2392566"/>
            <a:ext cx="666893" cy="220006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612571" y="2674448"/>
            <a:ext cx="646268" cy="22904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819507" y="3891355"/>
            <a:ext cx="666893" cy="206257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1478A-E251-9844-8EEF-047A8A0D1F2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95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114" y="1125783"/>
            <a:ext cx="3518690" cy="33312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Okta</a:t>
            </a:r>
            <a:r>
              <a:rPr lang="en-US" dirty="0"/>
              <a:t> – </a:t>
            </a:r>
            <a:r>
              <a:rPr lang="en-US" dirty="0" smtClean="0"/>
              <a:t>Define Connect Secure URLs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47750"/>
            <a:ext cx="3489044" cy="2615609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278785" y="1748579"/>
            <a:ext cx="742521" cy="215444"/>
            <a:chOff x="1278785" y="1748579"/>
            <a:chExt cx="742521" cy="215444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1278785" y="1856301"/>
              <a:ext cx="7425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383631" y="1748579"/>
              <a:ext cx="5328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/>
                <a:t>uncheck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953233" y="1698171"/>
            <a:ext cx="708145" cy="990027"/>
            <a:chOff x="3953233" y="1698171"/>
            <a:chExt cx="708145" cy="990027"/>
          </a:xfrm>
        </p:grpSpPr>
        <p:sp>
          <p:nvSpPr>
            <p:cNvPr id="13" name="Right Brace 12"/>
            <p:cNvSpPr/>
            <p:nvPr/>
          </p:nvSpPr>
          <p:spPr>
            <a:xfrm>
              <a:off x="3953233" y="1698171"/>
              <a:ext cx="206371" cy="990027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06321" y="2054684"/>
              <a:ext cx="555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Enter</a:t>
              </a:r>
              <a:endParaRPr lang="en-US" sz="1200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70560" y="3663359"/>
            <a:ext cx="43445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Copy/Paste</a:t>
            </a:r>
          </a:p>
          <a:p>
            <a:r>
              <a:rPr lang="en-US" sz="1200" dirty="0">
                <a:hlinkClick r:id="rId5"/>
              </a:rPr>
              <a:t>https</a:t>
            </a:r>
            <a:r>
              <a:rPr lang="en-US" sz="1200" dirty="0" smtClean="0">
                <a:hlinkClick r:id="rId5"/>
              </a:rPr>
              <a:t>://</a:t>
            </a:r>
            <a:r>
              <a:rPr lang="en-US" sz="1200" b="1" dirty="0" smtClean="0">
                <a:hlinkClick r:id="rId5"/>
              </a:rPr>
              <a:t>HOSTNAME</a:t>
            </a:r>
            <a:r>
              <a:rPr lang="en-US" sz="1200" dirty="0" smtClean="0">
                <a:hlinkClick r:id="rId5"/>
              </a:rPr>
              <a:t>/dana-na/auth/saml-consumer.cgi</a:t>
            </a:r>
            <a:endParaRPr lang="en-US" sz="1200" dirty="0"/>
          </a:p>
          <a:p>
            <a:r>
              <a:rPr lang="en-US" sz="1200" dirty="0">
                <a:hlinkClick r:id="rId6"/>
              </a:rPr>
              <a:t>https</a:t>
            </a:r>
            <a:r>
              <a:rPr lang="en-US" sz="1200" dirty="0" smtClean="0">
                <a:hlinkClick r:id="rId6"/>
              </a:rPr>
              <a:t>://</a:t>
            </a:r>
            <a:r>
              <a:rPr lang="en-US" sz="1200" b="1" dirty="0" smtClean="0">
                <a:hlinkClick r:id="rId6"/>
              </a:rPr>
              <a:t>HOSTNAME</a:t>
            </a:r>
            <a:r>
              <a:rPr lang="en-US" sz="1200" dirty="0" smtClean="0">
                <a:hlinkClick r:id="rId6"/>
              </a:rPr>
              <a:t>/okta</a:t>
            </a:r>
            <a:r>
              <a:rPr lang="en-US" sz="1200" dirty="0" smtClean="0"/>
              <a:t> </a:t>
            </a:r>
            <a:r>
              <a:rPr lang="en-US" sz="1200" dirty="0" smtClean="0">
                <a:sym typeface="Wingdings"/>
              </a:rPr>
              <a:t> This is the Connect Secure Sign-in URL</a:t>
            </a:r>
            <a:endParaRPr lang="en-US" sz="1200" dirty="0"/>
          </a:p>
          <a:p>
            <a:r>
              <a:rPr lang="en-US" sz="1200" dirty="0">
                <a:hlinkClick r:id="rId7"/>
              </a:rPr>
              <a:t>https</a:t>
            </a:r>
            <a:r>
              <a:rPr lang="en-US" sz="1200" dirty="0" smtClean="0">
                <a:hlinkClick r:id="rId7"/>
              </a:rPr>
              <a:t>://</a:t>
            </a:r>
            <a:r>
              <a:rPr lang="en-US" sz="1200" b="1" dirty="0">
                <a:hlinkClick r:id="rId8"/>
              </a:rPr>
              <a:t>HOSTNAME</a:t>
            </a:r>
            <a:r>
              <a:rPr lang="en-US" sz="1200" dirty="0" smtClean="0">
                <a:hlinkClick r:id="rId7"/>
              </a:rPr>
              <a:t>/dana-na/auth/saml-endpoint.cgi?p=sp1</a:t>
            </a:r>
            <a:endParaRPr lang="en-US" sz="1200" dirty="0"/>
          </a:p>
        </p:txBody>
      </p:sp>
      <p:sp>
        <p:nvSpPr>
          <p:cNvPr id="17" name="Oval 16"/>
          <p:cNvSpPr/>
          <p:nvPr/>
        </p:nvSpPr>
        <p:spPr>
          <a:xfrm>
            <a:off x="8105434" y="4228572"/>
            <a:ext cx="501890" cy="206257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3609474" y="2587682"/>
            <a:ext cx="1663794" cy="1005679"/>
            <a:chOff x="3946358" y="1302225"/>
            <a:chExt cx="1663794" cy="1005679"/>
          </a:xfrm>
        </p:grpSpPr>
        <p:cxnSp>
          <p:nvCxnSpPr>
            <p:cNvPr id="19" name="Straight Arrow Connector 18"/>
            <p:cNvCxnSpPr/>
            <p:nvPr/>
          </p:nvCxnSpPr>
          <p:spPr>
            <a:xfrm flipH="1" flipV="1">
              <a:off x="3946358" y="1302225"/>
              <a:ext cx="343759" cy="39615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4259096" y="1384574"/>
              <a:ext cx="135105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/>
                <a:t>This URL changes for every SAML Auth. Server in PCS. If more than one, you’ll need to come back to </a:t>
              </a:r>
              <a:r>
                <a:rPr lang="en-US" sz="900" dirty="0" err="1" smtClean="0"/>
                <a:t>Okta</a:t>
              </a:r>
              <a:r>
                <a:rPr lang="en-US" sz="900" dirty="0" smtClean="0"/>
                <a:t> to change it accordingly. See Slide 17</a:t>
              </a:r>
              <a:endParaRPr lang="en-US" sz="900" dirty="0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1478A-E251-9844-8EEF-047A8A0D1F20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6830569" y="1942126"/>
            <a:ext cx="1706312" cy="389557"/>
            <a:chOff x="4084342" y="1692507"/>
            <a:chExt cx="1706312" cy="389557"/>
          </a:xfrm>
        </p:grpSpPr>
        <p:cxnSp>
          <p:nvCxnSpPr>
            <p:cNvPr id="22" name="Straight Arrow Connector 21"/>
            <p:cNvCxnSpPr>
              <a:stCxn id="23" idx="1"/>
            </p:cNvCxnSpPr>
            <p:nvPr/>
          </p:nvCxnSpPr>
          <p:spPr>
            <a:xfrm flipH="1">
              <a:off x="4084342" y="1877173"/>
              <a:ext cx="355256" cy="20489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439598" y="1692507"/>
              <a:ext cx="1351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/>
                <a:t>Specify the Groups you want sent to </a:t>
              </a:r>
              <a:r>
                <a:rPr lang="en-US" sz="900" dirty="0" err="1" smtClean="0"/>
                <a:t>ConSec</a:t>
              </a:r>
              <a:r>
                <a:rPr lang="en-US" sz="900" dirty="0" smtClean="0"/>
                <a:t>.</a:t>
              </a:r>
              <a:endParaRPr 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3577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Okta</a:t>
            </a:r>
            <a:r>
              <a:rPr lang="en-US" dirty="0"/>
              <a:t> – </a:t>
            </a:r>
            <a:r>
              <a:rPr lang="en-US" dirty="0" smtClean="0"/>
              <a:t>Extra Information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760" y="1047750"/>
            <a:ext cx="5841279" cy="3184008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856980" y="1670671"/>
            <a:ext cx="2475068" cy="275007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856980" y="2951214"/>
            <a:ext cx="2475068" cy="32137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641432" y="3925732"/>
            <a:ext cx="790646" cy="2131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1478A-E251-9844-8EEF-047A8A0D1F2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73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815579"/>
            <a:ext cx="3582526" cy="35969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68" y="2505567"/>
            <a:ext cx="3521719" cy="1758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Okta</a:t>
            </a:r>
            <a:r>
              <a:rPr lang="en-US" dirty="0"/>
              <a:t> – </a:t>
            </a:r>
            <a:r>
              <a:rPr lang="en-US" dirty="0" smtClean="0"/>
              <a:t>Get Certificate &amp; Metadata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734" y="813045"/>
            <a:ext cx="3955506" cy="3599467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113781" y="3300090"/>
            <a:ext cx="969402" cy="171880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771379" y="4264024"/>
            <a:ext cx="1045029" cy="148488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323814" y="1347537"/>
            <a:ext cx="391886" cy="153842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xplosion 2 15"/>
          <p:cNvSpPr/>
          <p:nvPr/>
        </p:nvSpPr>
        <p:spPr>
          <a:xfrm>
            <a:off x="2958281" y="2884141"/>
            <a:ext cx="1766924" cy="1055342"/>
          </a:xfrm>
          <a:prstGeom prst="irregularSeal2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Save for </a:t>
            </a:r>
            <a:r>
              <a:rPr lang="en-US" sz="1100" dirty="0" smtClean="0"/>
              <a:t>Later </a:t>
            </a:r>
            <a:r>
              <a:rPr lang="en-US" sz="1100" smtClean="0"/>
              <a:t>(Slide 15)</a:t>
            </a:r>
            <a:endParaRPr lang="en-US" sz="11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1478A-E251-9844-8EEF-047A8A0D1F20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3885646" y="814445"/>
            <a:ext cx="711754" cy="338554"/>
            <a:chOff x="1278785" y="1686704"/>
            <a:chExt cx="742521" cy="33855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1278785" y="1856301"/>
              <a:ext cx="7425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278785" y="1686704"/>
              <a:ext cx="7425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smtClean="0"/>
                <a:t>Opens in new tab</a:t>
              </a:r>
              <a:endParaRPr lang="en-US" sz="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0562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3" grpId="0" animBg="1"/>
      <p:bldP spid="14" grpId="0" animBg="1"/>
      <p:bldP spid="16" grpId="0" animBg="1"/>
    </p:bldLst>
  </p:timing>
</p:sld>
</file>

<file path=ppt/theme/theme1.xml><?xml version="1.0" encoding="utf-8"?>
<a:theme xmlns:a="http://schemas.openxmlformats.org/drawingml/2006/main" name="PulseSecure_PPT_Template_v2">
  <a:themeElements>
    <a:clrScheme name="Pulse Secure">
      <a:dk1>
        <a:srgbClr val="18222C"/>
      </a:dk1>
      <a:lt1>
        <a:sysClr val="window" lastClr="FFFFFF"/>
      </a:lt1>
      <a:dk2>
        <a:srgbClr val="18222C"/>
      </a:dk2>
      <a:lt2>
        <a:srgbClr val="FFFFFF"/>
      </a:lt2>
      <a:accent1>
        <a:srgbClr val="5DBA47"/>
      </a:accent1>
      <a:accent2>
        <a:srgbClr val="377DC0"/>
      </a:accent2>
      <a:accent3>
        <a:srgbClr val="3F464D"/>
      </a:accent3>
      <a:accent4>
        <a:srgbClr val="777777"/>
      </a:accent4>
      <a:accent5>
        <a:srgbClr val="474747"/>
      </a:accent5>
      <a:accent6>
        <a:srgbClr val="191919"/>
      </a:accent6>
      <a:hlink>
        <a:srgbClr val="5DBA47"/>
      </a:hlink>
      <a:folHlink>
        <a:srgbClr val="5DBA4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PulseSecure_PPT_Template_v2.potx</Template>
  <TotalTime>23417</TotalTime>
  <Words>399</Words>
  <Application>Microsoft Macintosh PowerPoint</Application>
  <PresentationFormat>On-screen Show (16:9)</PresentationFormat>
  <Paragraphs>105</Paragraphs>
  <Slides>34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Calibri</vt:lpstr>
      <vt:lpstr>Helvetica</vt:lpstr>
      <vt:lpstr>Wingdings</vt:lpstr>
      <vt:lpstr>Arial</vt:lpstr>
      <vt:lpstr>PulseSecure_PPT_Template_v2</vt:lpstr>
      <vt:lpstr>Connect Secure w. Okta (SAML 2.0)</vt:lpstr>
      <vt:lpstr>Overview</vt:lpstr>
      <vt:lpstr>SAML Process</vt:lpstr>
      <vt:lpstr>Okta – Create New Application</vt:lpstr>
      <vt:lpstr>Okta – Create New Application</vt:lpstr>
      <vt:lpstr>Okta – Create New Application</vt:lpstr>
      <vt:lpstr>Okta – Define Connect Secure URLs</vt:lpstr>
      <vt:lpstr>Okta – Extra Information</vt:lpstr>
      <vt:lpstr>Okta – Get Certificate &amp; Metadata</vt:lpstr>
      <vt:lpstr>Okta – Assign Application to Group</vt:lpstr>
      <vt:lpstr>Connect Secure – Set Up SAML</vt:lpstr>
      <vt:lpstr>Connect Secure – Set Up SAML</vt:lpstr>
      <vt:lpstr>Connect Secure – Set Up SAML</vt:lpstr>
      <vt:lpstr>Connect Secure – Set Up SAML</vt:lpstr>
      <vt:lpstr>Connect Secure – Metadata Provider</vt:lpstr>
      <vt:lpstr>Connect Secure – Metadata Provider</vt:lpstr>
      <vt:lpstr>Connect Secure – Auth. Server</vt:lpstr>
      <vt:lpstr>Connect Secure – Auth. Server</vt:lpstr>
      <vt:lpstr>Connect Secure – Auth. Server</vt:lpstr>
      <vt:lpstr>Connect Secure – Auth. Server</vt:lpstr>
      <vt:lpstr>Connect Secure – User Realm</vt:lpstr>
      <vt:lpstr>Connect Secure – User Realm</vt:lpstr>
      <vt:lpstr>Connect Secure – User Realm</vt:lpstr>
      <vt:lpstr>Connect Secure – Role Mapping</vt:lpstr>
      <vt:lpstr>Connect Secure – Role Mapping</vt:lpstr>
      <vt:lpstr>Connect Secure – Role Mapping</vt:lpstr>
      <vt:lpstr>Connect Secure – Role Mapping</vt:lpstr>
      <vt:lpstr>Connect Secure – Role Mapping</vt:lpstr>
      <vt:lpstr>Connect Secure – Role Mapping</vt:lpstr>
      <vt:lpstr>Connect Secure – Sign-in Policy</vt:lpstr>
      <vt:lpstr>Connect Secure – Sign-in Policy</vt:lpstr>
      <vt:lpstr>Connect Secure – Sign-in Policy</vt:lpstr>
      <vt:lpstr>http://vpn.ps.kh-tech.net/okta</vt:lpstr>
      <vt:lpstr>http://vpn.ps.kh-tech.net/okta</vt:lpstr>
    </vt:vector>
  </TitlesOfParts>
  <Manager/>
  <Company>Pulse Secure, LLC.</Company>
  <LinksUpToDate>false</LinksUpToDate>
  <SharedDoc>false</SharedDoc>
  <HyperlinkBase/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 SAP Joint Solutions</dc:title>
  <dc:subject/>
  <dc:creator>Kevin Sapp</dc:creator>
  <cp:keywords/>
  <dc:description/>
  <cp:lastModifiedBy>Kris L. Hubert</cp:lastModifiedBy>
  <cp:revision>1013</cp:revision>
  <dcterms:created xsi:type="dcterms:W3CDTF">2013-10-25T17:10:53Z</dcterms:created>
  <dcterms:modified xsi:type="dcterms:W3CDTF">2016-07-26T15:20:22Z</dcterms:modified>
  <cp:category/>
</cp:coreProperties>
</file>